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68" r:id="rId3"/>
    <p:sldId id="267" r:id="rId4"/>
    <p:sldId id="269" r:id="rId5"/>
    <p:sldId id="257" r:id="rId6"/>
    <p:sldId id="265" r:id="rId7"/>
    <p:sldId id="270" r:id="rId8"/>
    <p:sldId id="263" r:id="rId9"/>
    <p:sldId id="271"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1884" autoAdjust="0"/>
  </p:normalViewPr>
  <p:slideViewPr>
    <p:cSldViewPr>
      <p:cViewPr varScale="1">
        <p:scale>
          <a:sx n="91" d="100"/>
          <a:sy n="91" d="100"/>
        </p:scale>
        <p:origin x="-212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30" d="100"/>
          <a:sy n="130" d="100"/>
        </p:scale>
        <p:origin x="-193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C47B3F-F543-4435-94A4-6890064EC0A9}" type="datetimeFigureOut">
              <a:rPr lang="en-US" smtClean="0"/>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43100-B7AF-4D03-AD86-CB4551AD3C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psychologytoday.com/basics/teamwork"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psychologytoday.com/basics/sleep"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43100-B7AF-4D03-AD86-CB4551AD3CD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Globalization, continuous connectivity, knowledge capital, instant gratification and access and a new social contract.</a:t>
            </a:r>
          </a:p>
          <a:p>
            <a:pPr marL="228600" indent="-228600">
              <a:buAutoNum type="arabicPeriod"/>
            </a:pPr>
            <a:r>
              <a:rPr lang="en-US" dirty="0" smtClean="0"/>
              <a:t>Leading</a:t>
            </a:r>
            <a:r>
              <a:rPr lang="en-US" baseline="0" dirty="0" smtClean="0"/>
              <a:t> differently means understanding how to approach the changing context affecting the followers; Span of control is increasing as a result of technology. Connections become more difficult to maintain.</a:t>
            </a:r>
          </a:p>
          <a:p>
            <a:pPr marL="228600" indent="-228600">
              <a:buAutoNum type="arabicPeriod"/>
            </a:pPr>
            <a:r>
              <a:rPr lang="en-US" baseline="0" dirty="0" smtClean="0"/>
              <a:t>Followers are persons with values and ability to make their choices.</a:t>
            </a:r>
          </a:p>
          <a:p>
            <a:pPr marL="228600" indent="-228600">
              <a:buAutoNum type="arabicPeriod"/>
            </a:pPr>
            <a:r>
              <a:rPr lang="en-US" baseline="0" dirty="0" smtClean="0"/>
              <a:t>It is a relationship based on leaders recognition of follower’s needs. Before a leader starts leading, they must realize what it is like to follow. This will make them better leaders as they have been in the position of the follower. This association will improve the connection between the leader and the follower.</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1DE43100-B7AF-4D03-AD86-CB4551AD3CD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43100-B7AF-4D03-AD86-CB4551AD3CD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43100-B7AF-4D03-AD86-CB4551AD3CD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dirty="0" smtClean="0">
                <a:latin typeface="Calibri" pitchFamily="34" charset="0"/>
                <a:cs typeface="Calibri" pitchFamily="34" charset="0"/>
              </a:rPr>
              <a:t>Meaningful Inquiry: OCTAPACE</a:t>
            </a:r>
          </a:p>
          <a:p>
            <a:pPr>
              <a:buNone/>
            </a:pPr>
            <a:r>
              <a:rPr lang="en-US" sz="1200" dirty="0" smtClean="0">
                <a:latin typeface="Calibri" pitchFamily="34" charset="0"/>
                <a:cs typeface="Calibri" pitchFamily="34" charset="0"/>
              </a:rPr>
              <a:t>Creates a climate for discovery and emergence</a:t>
            </a:r>
          </a:p>
          <a:p>
            <a:pPr>
              <a:buNone/>
            </a:pPr>
            <a:r>
              <a:rPr lang="en-US" sz="1200" dirty="0" smtClean="0">
                <a:latin typeface="Calibri" pitchFamily="34" charset="0"/>
                <a:cs typeface="Calibri" pitchFamily="34" charset="0"/>
              </a:rPr>
              <a:t>Evokes and honors diverse perspectives</a:t>
            </a:r>
          </a:p>
          <a:p>
            <a:pPr>
              <a:buNone/>
            </a:pPr>
            <a:r>
              <a:rPr lang="en-US" sz="1200" dirty="0" smtClean="0">
                <a:latin typeface="Calibri" pitchFamily="34" charset="0"/>
                <a:cs typeface="Calibri" pitchFamily="34" charset="0"/>
              </a:rPr>
              <a:t>Asks powerful questions</a:t>
            </a:r>
          </a:p>
          <a:p>
            <a:pPr>
              <a:buNone/>
            </a:pPr>
            <a:r>
              <a:rPr lang="en-US" sz="1200" dirty="0" smtClean="0">
                <a:latin typeface="Calibri" pitchFamily="34" charset="0"/>
                <a:cs typeface="Calibri" pitchFamily="34" charset="0"/>
              </a:rPr>
              <a:t>Suspends premature judgment</a:t>
            </a:r>
          </a:p>
          <a:p>
            <a:pPr>
              <a:buNone/>
            </a:pPr>
            <a:r>
              <a:rPr lang="en-US" sz="1200" dirty="0" smtClean="0">
                <a:latin typeface="Calibri" pitchFamily="34" charset="0"/>
                <a:cs typeface="Calibri" pitchFamily="34" charset="0"/>
              </a:rPr>
              <a:t>Explores assumptions and beliefs</a:t>
            </a:r>
          </a:p>
          <a:p>
            <a:pPr>
              <a:buNone/>
            </a:pPr>
            <a:r>
              <a:rPr lang="en-US" sz="1200" dirty="0" smtClean="0">
                <a:latin typeface="Calibri" pitchFamily="34" charset="0"/>
                <a:cs typeface="Calibri" pitchFamily="34" charset="0"/>
              </a:rPr>
              <a:t>Embraces ambiguity and not-knowing</a:t>
            </a:r>
          </a:p>
          <a:p>
            <a:pPr>
              <a:buNone/>
            </a:pPr>
            <a:r>
              <a:rPr lang="en-US" sz="1200" dirty="0" smtClean="0">
                <a:latin typeface="Calibri" pitchFamily="34" charset="0"/>
                <a:cs typeface="Calibri" pitchFamily="34" charset="0"/>
              </a:rPr>
              <a:t>Listens for connections between ideas</a:t>
            </a:r>
          </a:p>
          <a:p>
            <a:pPr>
              <a:buNone/>
            </a:pPr>
            <a:r>
              <a:rPr lang="en-US" sz="1200" dirty="0" smtClean="0">
                <a:latin typeface="Calibri" pitchFamily="34" charset="0"/>
                <a:cs typeface="Calibri" pitchFamily="34" charset="0"/>
              </a:rPr>
              <a:t>Captures  key insights and articulates shared understanding</a:t>
            </a:r>
          </a:p>
          <a:p>
            <a:endParaRPr lang="en-US" dirty="0"/>
          </a:p>
        </p:txBody>
      </p:sp>
      <p:sp>
        <p:nvSpPr>
          <p:cNvPr id="4" name="Slide Number Placeholder 3"/>
          <p:cNvSpPr>
            <a:spLocks noGrp="1"/>
          </p:cNvSpPr>
          <p:nvPr>
            <p:ph type="sldNum" sz="quarter" idx="10"/>
          </p:nvPr>
        </p:nvSpPr>
        <p:spPr/>
        <p:txBody>
          <a:bodyPr/>
          <a:lstStyle/>
          <a:p>
            <a:fld id="{1DE43100-B7AF-4D03-AD86-CB4551AD3CD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43100-B7AF-4D03-AD86-CB4551AD3CD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1DE43100-B7AF-4D03-AD86-CB4551AD3CD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my own experience, the quality of attention we are able to bring to a given situation allows the present moment to open up and enfold into itself the possible future as well as the trajectory of the past. Perhaps it is the special characteristic of contemplation that it allows us to suspend and sustain complex and even contradictory elements which makes it so valuable. The difficult situation, or even a crisis, is met with poise and clarity if we have again and again found our way to stillness and attention. Complexity is not prematurely reduced, and a way forward that might have been unnoticed or unimagined emerges. Of silence Thomas Carlyle wrote, "Silence is the element in which great things fashion themselves together, that at length they may emerge, full-formed and majestic, into the daylight of life, which they are thenceforth to rule" (Sartor </a:t>
            </a:r>
            <a:r>
              <a:rPr lang="en-US" dirty="0" err="1" smtClean="0"/>
              <a:t>Resartus</a:t>
            </a:r>
            <a:r>
              <a:rPr lang="en-US" dirty="0" smtClean="0"/>
              <a:t> </a:t>
            </a:r>
            <a:r>
              <a:rPr lang="en-US" dirty="0" err="1" smtClean="0"/>
              <a:t>Bk</a:t>
            </a:r>
            <a:r>
              <a:rPr lang="en-US" dirty="0" smtClean="0"/>
              <a:t> III, Ch. III). Repeatedly I experience the fecundity of silence, of sustained stillness. It is not inaction, but an inward extension of the self, done in mindful awareness, whose fruits are the insights of science and the creative inflorescence of the arts, as well as leadership in society and business.</a:t>
            </a:r>
            <a:br>
              <a:rPr lang="en-US" dirty="0" smtClean="0"/>
            </a:br>
            <a:r>
              <a:rPr lang="en-US" dirty="0" smtClean="0"/>
              <a:t>     Contemplation is also traditionally the place of self-knowledge; yet ironically the repeated practice of self-discovery encourages us to look beyond ourselves. We learn to value more highly the remarkable capacities of our colleagues at the hand of self-knowledge, and we vividly experience that every enterprise is made up of the astounding, sustained, and competent co-working of many, many others for a common purpose. Mindful awareness can help me locate myself within that larger whole, and aid me in contributing according to my talents, skills, and understandings.</a:t>
            </a:r>
            <a:br>
              <a:rPr lang="en-US" dirty="0" smtClean="0"/>
            </a:br>
            <a:r>
              <a:rPr lang="en-US" dirty="0" smtClean="0"/>
              <a:t>     Finally, contemplation is a means of awakening. Profound change seldom happens through a centrally driven strategic planning process. The truly great societal and economic transformations occurred because someone was awake, profoundly awake. I think of it as peripheral planning, in which one needs to be truly aware of the time in which one lives, moment by moment, and the opportunity each moment affords. Each encounter, every conversation, can be the occasion for a teaching or learning, for an initiative or </a:t>
            </a:r>
            <a:r>
              <a:rPr lang="en-US" dirty="0" smtClean="0">
                <a:hlinkClick r:id="rId3" action="ppaction://hlinkfile" tooltip="Psychology Today looks at Teamwork"/>
              </a:rPr>
              <a:t>collaboration</a:t>
            </a:r>
            <a:r>
              <a:rPr lang="en-US" dirty="0" smtClean="0"/>
              <a:t>. Leading, therefore, is also about being awake. And so we must, as Thoreau said, "learn to reawaken ourselves and keep ourselves awake, not by mechanical aids, but by an infinite expectation of the dawn, which does not forsake us in our soundest </a:t>
            </a:r>
            <a:r>
              <a:rPr lang="en-US" dirty="0" smtClean="0">
                <a:hlinkClick r:id="rId4" action="ppaction://hlinkfile" tooltip="Psychology Today looks at Sleep"/>
              </a:rPr>
              <a:t>sleep</a:t>
            </a:r>
            <a:r>
              <a:rPr lang="en-US" dirty="0" smtClean="0"/>
              <a:t>." The new, that is to say the dawn, is to be expected, it will appear. New insights and profound change will arise, if we are awake to what approaches from the periphery.</a:t>
            </a:r>
          </a:p>
          <a:p>
            <a:r>
              <a:rPr lang="en-US" dirty="0" smtClean="0"/>
              <a:t>Successful leadership requires a willingness to develop an inner life and awareness capable of meeting the complexity of today’s world.</a:t>
            </a:r>
          </a:p>
          <a:p>
            <a:r>
              <a:rPr lang="en-US" dirty="0" smtClean="0"/>
              <a:t>Leadership is a process of influencing the direction, actions, and opinions of others to achieve the purposes of a group or organization.  Self knowledge is the leader’s most important leadership asset. Becoming deeply conscious of who we are and what influences our leadership requires a special effort and discipline.   </a:t>
            </a:r>
            <a:br>
              <a:rPr lang="en-US" dirty="0" smtClean="0"/>
            </a:br>
            <a:r>
              <a:rPr lang="en-US" dirty="0" smtClean="0"/>
              <a:t>     </a:t>
            </a:r>
            <a:br>
              <a:rPr lang="en-US" dirty="0" smtClean="0"/>
            </a:br>
            <a:r>
              <a:rPr lang="en-US" dirty="0" smtClean="0"/>
              <a:t>Contemplative leadership is a way of leading that evolves from living in right relationships with self, others, nature and God.  These relationships are the source and focus of a leader’s awareness, influence and vision. They guide a leader’s ethical behavior, create trust, and provide the deeper meaning and purpose for achieving a group or organization’s mission.  Contemplative leadership seeks to realize human potential and improve the human condition.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DE43100-B7AF-4D03-AD86-CB4551AD3CD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43100-B7AF-4D03-AD86-CB4551AD3CD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87719E-D4F3-487B-9DDB-705ABB600C24}" type="datetime1">
              <a:rPr lang="en-US" smtClean="0"/>
              <a:pPr/>
              <a:t>12/1/2011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E8EC2844-80D9-4669-BDAF-5427FBB9152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535EA-3353-4786-AD5D-5E7DA07CC3C8}" type="datetime1">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844-80D9-4669-BDAF-5427FBB915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7C7189-91AE-40CB-B93D-2B985AC90974}" type="datetime1">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844-80D9-4669-BDAF-5427FBB9152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1FAD2A-DDBA-4590-99FC-5651A25F49AE}" type="datetime1">
              <a:rPr lang="en-US" smtClean="0"/>
              <a:pPr/>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2844-80D9-4669-BDAF-5427FBB9152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BF6B32E-3FBA-44E5-8947-6329D8D2FBAE}" type="datetime1">
              <a:rPr lang="en-US" smtClean="0"/>
              <a:pPr/>
              <a:t>12/1/2011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8EC2844-80D9-4669-BDAF-5427FBB9152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251B3E8-9D4F-4A16-A959-D14ACD5BABAC}" type="datetime1">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2844-80D9-4669-BDAF-5427FBB9152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561803-DCFF-4744-BAB8-6AD43C2CE526}" type="datetime1">
              <a:rPr lang="en-US" smtClean="0"/>
              <a:pPr/>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C2844-80D9-4669-BDAF-5427FBB9152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0549BF-C3A8-45F7-8C1D-B485CD09E22D}" type="datetime1">
              <a:rPr lang="en-US" smtClean="0"/>
              <a:pPr/>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C2844-80D9-4669-BDAF-5427FBB91520}"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86EB8-93B7-4E84-8599-AE156E1930F3}" type="datetime1">
              <a:rPr lang="en-US" smtClean="0"/>
              <a:pPr/>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C2844-80D9-4669-BDAF-5427FBB9152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6FF0CB-7C07-43DB-BED0-FF6E81E267FE}" type="datetime1">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2844-80D9-4669-BDAF-5427FBB9152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519F59-B674-4B1C-9381-5F9BE7D1220F}" type="datetime1">
              <a:rPr lang="en-US" smtClean="0"/>
              <a:pPr/>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2844-80D9-4669-BDAF-5427FBB9152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9D9C506-F574-4294-97BC-468090947DB0}" type="datetime1">
              <a:rPr lang="en-US" smtClean="0"/>
              <a:pPr/>
              <a:t>12/1/2011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8EC2844-80D9-4669-BDAF-5427FBB9152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
            <a:r>
              <a:rPr lang="en-US" sz="2400" b="1" dirty="0" smtClean="0">
                <a:latin typeface="Arial" pitchFamily="34" charset="0"/>
                <a:cs typeface="Arial" pitchFamily="34" charset="0"/>
              </a:rPr>
              <a:t>Developing Leaders through Connections, Conversation &amp; Contemplation</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371600" y="5257800"/>
            <a:ext cx="6400800" cy="457200"/>
          </a:xfrm>
        </p:spPr>
        <p:txBody>
          <a:bodyPr/>
          <a:lstStyle/>
          <a:p>
            <a:r>
              <a:rPr lang="en-US" b="1" dirty="0" smtClean="0">
                <a:latin typeface="Arial" pitchFamily="34" charset="0"/>
                <a:cs typeface="Arial" pitchFamily="34" charset="0"/>
              </a:rPr>
              <a:t>TV PRASAD</a:t>
            </a:r>
            <a:endParaRPr lang="en-US"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8EC2844-80D9-4669-BDAF-5427FBB9152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3048000"/>
            <a:ext cx="7391400" cy="609600"/>
          </a:xfrm>
          <a:prstGeom prst="rect">
            <a:avLst/>
          </a:prstGeom>
          <a:ln>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lang="en-US" sz="2800" dirty="0" smtClean="0">
                <a:latin typeface="Calibri" pitchFamily="34" charset="0"/>
                <a:cs typeface="Calibri" pitchFamily="34" charset="0"/>
              </a:rPr>
              <a:t>Thank You</a:t>
            </a:r>
            <a:endParaRPr kumimoji="0" lang="en-US" sz="2800" i="0" u="none" strike="noStrike" kern="1200" cap="none" spc="0" normalizeH="0" baseline="0" noProof="0" dirty="0" smtClean="0">
              <a:ln>
                <a:noFill/>
              </a:ln>
              <a:solidFill>
                <a:schemeClr val="tx1"/>
              </a:solidFill>
              <a:effectLst/>
              <a:uLnTx/>
              <a:uFillTx/>
              <a:latin typeface="Calibri" pitchFamily="34" charset="0"/>
              <a:cs typeface="Calibri" pitchFamily="34" charset="0"/>
            </a:endParaRP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E8EC2844-80D9-4669-BDAF-5427FBB91520}"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Arial" pitchFamily="34" charset="0"/>
                <a:cs typeface="Arial" pitchFamily="34" charset="0"/>
              </a:rPr>
              <a:t>Quotable Quotes ‘Connections</a:t>
            </a:r>
            <a:r>
              <a:rPr lang="en-US" sz="2800" b="1" dirty="0" smtClean="0">
                <a:latin typeface="Arial" pitchFamily="34" charset="0"/>
                <a:cs typeface="Arial" pitchFamily="34" charset="0"/>
              </a:rPr>
              <a:t>’</a:t>
            </a:r>
            <a:endParaRPr lang="en-US" sz="2800" dirty="0"/>
          </a:p>
        </p:txBody>
      </p:sp>
      <p:sp>
        <p:nvSpPr>
          <p:cNvPr id="3" name="Content Placeholder 2"/>
          <p:cNvSpPr>
            <a:spLocks noGrp="1"/>
          </p:cNvSpPr>
          <p:nvPr>
            <p:ph sz="quarter" idx="1"/>
          </p:nvPr>
        </p:nvSpPr>
        <p:spPr>
          <a:xfrm>
            <a:off x="457200" y="1371600"/>
            <a:ext cx="8229600" cy="4937760"/>
          </a:xfrm>
        </p:spPr>
        <p:txBody>
          <a:bodyPr/>
          <a:lstStyle/>
          <a:p>
            <a:pPr>
              <a:buNone/>
            </a:pPr>
            <a:r>
              <a:rPr lang="en-US" sz="2000" dirty="0" smtClean="0">
                <a:latin typeface="Arial" pitchFamily="34" charset="0"/>
                <a:cs typeface="Arial" pitchFamily="34" charset="0"/>
              </a:rPr>
              <a:t>“Defining characteristic of leaders is followers” </a:t>
            </a:r>
          </a:p>
          <a:p>
            <a:pPr>
              <a:buNone/>
            </a:pPr>
            <a:r>
              <a:rPr lang="en-US" sz="2000" dirty="0" smtClean="0">
                <a:latin typeface="Arial" pitchFamily="34" charset="0"/>
                <a:cs typeface="Arial" pitchFamily="34" charset="0"/>
              </a:rPr>
              <a:t>						</a:t>
            </a:r>
            <a:r>
              <a:rPr lang="en-US" sz="1200" dirty="0" smtClean="0">
                <a:latin typeface="Arial" pitchFamily="34" charset="0"/>
                <a:cs typeface="Arial" pitchFamily="34" charset="0"/>
              </a:rPr>
              <a:t>– Peter </a:t>
            </a:r>
            <a:r>
              <a:rPr lang="en-US" sz="1200" dirty="0" err="1" smtClean="0">
                <a:latin typeface="Arial" pitchFamily="34" charset="0"/>
                <a:cs typeface="Arial" pitchFamily="34" charset="0"/>
              </a:rPr>
              <a:t>Drucker</a:t>
            </a:r>
            <a:endParaRPr lang="en-US" sz="12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“All great leaders must first learn to follow” </a:t>
            </a:r>
          </a:p>
          <a:p>
            <a:pPr>
              <a:buNone/>
            </a:pPr>
            <a:r>
              <a:rPr lang="en-US" sz="2000" dirty="0" smtClean="0">
                <a:latin typeface="Arial" pitchFamily="34" charset="0"/>
                <a:cs typeface="Arial" pitchFamily="34" charset="0"/>
              </a:rPr>
              <a:t>						</a:t>
            </a:r>
            <a:r>
              <a:rPr lang="en-US" sz="1200" dirty="0" smtClean="0">
                <a:latin typeface="Arial" pitchFamily="34" charset="0"/>
                <a:cs typeface="Arial" pitchFamily="34" charset="0"/>
              </a:rPr>
              <a:t>– Aristotle</a:t>
            </a:r>
            <a:endParaRPr lang="en-US" sz="1200" dirty="0"/>
          </a:p>
        </p:txBody>
      </p:sp>
      <p:sp>
        <p:nvSpPr>
          <p:cNvPr id="4" name="Slide Number Placeholder 3"/>
          <p:cNvSpPr>
            <a:spLocks noGrp="1"/>
          </p:cNvSpPr>
          <p:nvPr>
            <p:ph type="sldNum" sz="quarter" idx="12"/>
          </p:nvPr>
        </p:nvSpPr>
        <p:spPr/>
        <p:txBody>
          <a:bodyPr/>
          <a:lstStyle/>
          <a:p>
            <a:fld id="{E8EC2844-80D9-4669-BDAF-5427FBB9152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Arial" pitchFamily="34" charset="0"/>
                <a:cs typeface="Arial" pitchFamily="34" charset="0"/>
              </a:rPr>
              <a:t>Connections</a:t>
            </a:r>
            <a:endParaRPr lang="en-US" sz="2800" b="1" dirty="0">
              <a:solidFill>
                <a:schemeClr val="tx1"/>
              </a:solidFill>
              <a:latin typeface="Arial" pitchFamily="34" charset="0"/>
              <a:cs typeface="Arial" pitchFamily="34" charset="0"/>
            </a:endParaRPr>
          </a:p>
        </p:txBody>
      </p:sp>
      <p:sp>
        <p:nvSpPr>
          <p:cNvPr id="3" name="Rectangle 2"/>
          <p:cNvSpPr/>
          <p:nvPr/>
        </p:nvSpPr>
        <p:spPr>
          <a:xfrm>
            <a:off x="457200" y="1143000"/>
            <a:ext cx="8229600" cy="5324535"/>
          </a:xfrm>
          <a:prstGeom prst="rect">
            <a:avLst/>
          </a:prstGeom>
        </p:spPr>
        <p:txBody>
          <a:bodyPr wrap="square">
            <a:spAutoFit/>
          </a:bodyPr>
          <a:lstStyle/>
          <a:p>
            <a:pPr marL="274320" indent="-274320">
              <a:spcBef>
                <a:spcPts val="600"/>
              </a:spcBef>
              <a:buClr>
                <a:schemeClr val="accent1"/>
              </a:buClr>
              <a:buSzPct val="76000"/>
              <a:buFont typeface="Wingdings 3"/>
              <a:buChar char=""/>
            </a:pPr>
            <a:r>
              <a:rPr lang="en-US" sz="2000" dirty="0" smtClean="0">
                <a:latin typeface="Arial" pitchFamily="34" charset="0"/>
                <a:cs typeface="Arial" pitchFamily="34" charset="0"/>
              </a:rPr>
              <a:t>‘Content’ of Leadership has not changed. ‘Context’ of Leadership keeps changing. </a:t>
            </a:r>
          </a:p>
          <a:p>
            <a:pPr marL="274320" indent="-274320">
              <a:spcBef>
                <a:spcPts val="600"/>
              </a:spcBef>
              <a:buClr>
                <a:schemeClr val="accent1"/>
              </a:buClr>
              <a:buSzPct val="76000"/>
              <a:buFont typeface="Wingdings 3"/>
              <a:buChar char=""/>
            </a:pPr>
            <a:endParaRPr lang="en-US" sz="2000"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sz="2000" dirty="0" smtClean="0">
                <a:latin typeface="Arial" pitchFamily="34" charset="0"/>
                <a:cs typeface="Arial" pitchFamily="34" charset="0"/>
              </a:rPr>
              <a:t>Followers are changing within the changing context – It requires leading differently.</a:t>
            </a:r>
          </a:p>
          <a:p>
            <a:pPr marL="274320" indent="-274320">
              <a:spcBef>
                <a:spcPts val="600"/>
              </a:spcBef>
              <a:buClr>
                <a:schemeClr val="accent1"/>
              </a:buClr>
              <a:buSzPct val="76000"/>
              <a:buFont typeface="Wingdings 3"/>
              <a:buChar char=""/>
            </a:pPr>
            <a:endParaRPr lang="en-US" sz="2000"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sz="2000" dirty="0" smtClean="0">
                <a:latin typeface="Arial" pitchFamily="34" charset="0"/>
                <a:cs typeface="Arial" pitchFamily="34" charset="0"/>
              </a:rPr>
              <a:t>Followers are instrumental in leader’s success. Their contribution is contingent upon the fulfillment of their needs.</a:t>
            </a:r>
          </a:p>
          <a:p>
            <a:pPr marL="274320" indent="-274320">
              <a:spcBef>
                <a:spcPts val="600"/>
              </a:spcBef>
              <a:buClr>
                <a:schemeClr val="accent1"/>
              </a:buClr>
              <a:buSzPct val="76000"/>
              <a:buFont typeface="Wingdings 3"/>
              <a:buChar char=""/>
            </a:pPr>
            <a:endParaRPr lang="en-US" sz="2000"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sz="2000" dirty="0" smtClean="0">
                <a:latin typeface="Arial" pitchFamily="34" charset="0"/>
                <a:cs typeface="Arial" pitchFamily="34" charset="0"/>
              </a:rPr>
              <a:t>Leadership is not what you do to followers but what you do with  followers.</a:t>
            </a:r>
          </a:p>
          <a:p>
            <a:pPr marL="274320" indent="-274320">
              <a:spcBef>
                <a:spcPts val="600"/>
              </a:spcBef>
              <a:buClr>
                <a:schemeClr val="accent1"/>
              </a:buClr>
              <a:buSzPct val="76000"/>
              <a:buFont typeface="Wingdings 3"/>
              <a:buChar char=""/>
            </a:pPr>
            <a:endParaRPr lang="en-US" sz="2000"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sz="2000" dirty="0" smtClean="0">
                <a:latin typeface="Arial" pitchFamily="34" charset="0"/>
                <a:cs typeface="Arial" pitchFamily="34" charset="0"/>
              </a:rPr>
              <a:t>Leadership development to address not just individuals but the links/connections between individuals, systems and cultures in which they work.</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8EC2844-80D9-4669-BDAF-5427FBB915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3048000"/>
            <a:ext cx="7391400" cy="609600"/>
          </a:xfrm>
          <a:prstGeom prst="rect">
            <a:avLst/>
          </a:prstGeom>
          <a:ln>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lang="en-US" sz="2800" b="1" dirty="0" smtClean="0">
                <a:latin typeface="Arial" pitchFamily="34" charset="0"/>
                <a:cs typeface="Arial" pitchFamily="34" charset="0"/>
              </a:rPr>
              <a:t>Conversation</a:t>
            </a:r>
            <a:endParaRPr kumimoji="0" lang="en-US" sz="28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E8EC2844-80D9-4669-BDAF-5427FBB915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2800" b="1" dirty="0" smtClean="0">
                <a:solidFill>
                  <a:schemeClr val="tx1"/>
                </a:solidFill>
                <a:latin typeface="Arial" pitchFamily="34" charset="0"/>
                <a:cs typeface="Arial" pitchFamily="34" charset="0"/>
              </a:rPr>
              <a:t>Quotable Quotes ‘Conversation/s</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3" name="Content Placeholder 2"/>
          <p:cNvSpPr>
            <a:spLocks noGrp="1"/>
          </p:cNvSpPr>
          <p:nvPr>
            <p:ph sz="quarter" idx="1"/>
          </p:nvPr>
        </p:nvSpPr>
        <p:spPr>
          <a:xfrm>
            <a:off x="457200" y="1371600"/>
            <a:ext cx="8229600" cy="5105400"/>
          </a:xfrm>
        </p:spPr>
        <p:txBody>
          <a:bodyPr>
            <a:normAutofit/>
          </a:bodyPr>
          <a:lstStyle/>
          <a:p>
            <a:pPr algn="r">
              <a:buNone/>
            </a:pPr>
            <a:endParaRPr lang="en-US" sz="1900" dirty="0" smtClean="0">
              <a:latin typeface="Arial" pitchFamily="34" charset="0"/>
              <a:cs typeface="Arial" pitchFamily="34" charset="0"/>
            </a:endParaRPr>
          </a:p>
          <a:p>
            <a:pPr>
              <a:buNone/>
            </a:pPr>
            <a:r>
              <a:rPr lang="en-US" sz="2000" dirty="0" smtClean="0">
                <a:latin typeface="Arial" pitchFamily="34" charset="0"/>
                <a:cs typeface="Arial" pitchFamily="34" charset="0"/>
              </a:rPr>
              <a:t>“What gets talked about in a company and how it gets talked about determines what will happen or won’t happen. Conversations provide clarity or confusion. Invite cross-boundary collaboration and cooperation or add concertina wire to the walls between well-defended fiefdoms. Inspire us to tackle our toughest challenges or stop us dead in our tracks wondering why we bothered to get out of bed this morning”</a:t>
            </a:r>
          </a:p>
          <a:p>
            <a:pPr>
              <a:buNone/>
            </a:pPr>
            <a:r>
              <a:rPr lang="en-US" sz="1900" i="1" dirty="0" smtClean="0">
                <a:latin typeface="Arial" pitchFamily="34" charset="0"/>
                <a:cs typeface="Arial" pitchFamily="34" charset="0"/>
              </a:rPr>
              <a:t>							</a:t>
            </a:r>
            <a:r>
              <a:rPr lang="en-US" sz="1200" dirty="0" smtClean="0">
                <a:latin typeface="Arial" pitchFamily="34" charset="0"/>
                <a:cs typeface="Arial" pitchFamily="34" charset="0"/>
              </a:rPr>
              <a:t>– Susan Scott, Founder Fierce Inc</a:t>
            </a:r>
          </a:p>
          <a:p>
            <a:pPr>
              <a:buNone/>
            </a:pPr>
            <a:endParaRPr lang="en-US" sz="3000" dirty="0" smtClean="0">
              <a:latin typeface="Calibri" pitchFamily="34" charset="0"/>
              <a:cs typeface="Calibri" pitchFamily="34" charset="0"/>
            </a:endParaRPr>
          </a:p>
          <a:p>
            <a:pPr algn="r">
              <a:buNone/>
            </a:pPr>
            <a:endParaRPr lang="en-US" sz="1600" dirty="0" smtClean="0">
              <a:latin typeface="Arial" pitchFamily="34" charset="0"/>
              <a:cs typeface="Arial" pitchFamily="34" charset="0"/>
            </a:endParaRPr>
          </a:p>
          <a:p>
            <a:pPr algn="r">
              <a:buNone/>
            </a:pPr>
            <a:endParaRPr lang="en-US" sz="1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8EC2844-80D9-4669-BDAF-5427FBB915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i="1" dirty="0" smtClean="0"/>
              <a:t/>
            </a:r>
            <a:br>
              <a:rPr lang="en-US" i="1" dirty="0" smtClean="0"/>
            </a:br>
            <a:r>
              <a:rPr lang="en-US" sz="3100" b="1" dirty="0" smtClean="0">
                <a:solidFill>
                  <a:schemeClr val="tx1"/>
                </a:solidFill>
                <a:latin typeface="Arial" pitchFamily="34" charset="0"/>
                <a:cs typeface="Arial" pitchFamily="34" charset="0"/>
              </a:rPr>
              <a:t>Leaders shape Conversation</a:t>
            </a:r>
            <a:r>
              <a:rPr lang="en-US" dirty="0" smtClean="0"/>
              <a:t/>
            </a:r>
            <a:br>
              <a:rPr lang="en-US" dirty="0" smtClean="0"/>
            </a:br>
            <a:endParaRPr lang="en-US" dirty="0"/>
          </a:p>
        </p:txBody>
      </p:sp>
      <p:sp>
        <p:nvSpPr>
          <p:cNvPr id="3" name="Content Placeholder 2"/>
          <p:cNvSpPr>
            <a:spLocks noGrp="1"/>
          </p:cNvSpPr>
          <p:nvPr>
            <p:ph sz="quarter" idx="1"/>
          </p:nvPr>
        </p:nvSpPr>
        <p:spPr>
          <a:xfrm>
            <a:off x="457200" y="1447800"/>
            <a:ext cx="8229600" cy="4937760"/>
          </a:xfrm>
        </p:spPr>
        <p:txBody>
          <a:bodyPr>
            <a:normAutofit/>
          </a:bodyPr>
          <a:lstStyle/>
          <a:p>
            <a:r>
              <a:rPr lang="en-US" sz="2000" dirty="0" smtClean="0">
                <a:latin typeface="Arial" pitchFamily="34" charset="0"/>
                <a:cs typeface="Arial" pitchFamily="34" charset="0"/>
              </a:rPr>
              <a:t>Leaders are the custodians of an organizations conversation</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Conversations </a:t>
            </a:r>
            <a:r>
              <a:rPr lang="en-US" sz="2000" dirty="0" smtClean="0">
                <a:latin typeface="Arial" pitchFamily="34" charset="0"/>
                <a:cs typeface="Arial" pitchFamily="34" charset="0"/>
              </a:rPr>
              <a:t>shape the context in which people act</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Effective conversation is about meaningful inquiry</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Language </a:t>
            </a:r>
            <a:r>
              <a:rPr lang="en-US" sz="2000" dirty="0" smtClean="0">
                <a:latin typeface="Arial" pitchFamily="34" charset="0"/>
                <a:cs typeface="Arial" pitchFamily="34" charset="0"/>
              </a:rPr>
              <a:t>and words shape </a:t>
            </a:r>
            <a:r>
              <a:rPr lang="en-US" sz="2000" dirty="0" smtClean="0">
                <a:latin typeface="Arial" pitchFamily="34" charset="0"/>
                <a:cs typeface="Arial" pitchFamily="34" charset="0"/>
              </a:rPr>
              <a:t>meaning</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Change requires building bridges and not walls</a:t>
            </a:r>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8EC2844-80D9-4669-BDAF-5427FBB915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3048000"/>
            <a:ext cx="7391400" cy="609600"/>
          </a:xfrm>
          <a:prstGeom prst="rect">
            <a:avLst/>
          </a:prstGeom>
          <a:ln>
            <a:solidFill>
              <a:schemeClr val="accent1"/>
            </a:solidFill>
          </a:ln>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lang="en-US" sz="2800" b="1" dirty="0" smtClean="0">
                <a:latin typeface="Arial" pitchFamily="34" charset="0"/>
                <a:cs typeface="Arial" pitchFamily="34" charset="0"/>
              </a:rPr>
              <a:t>Contemplation</a:t>
            </a:r>
            <a:endParaRPr kumimoji="0" lang="en-US" sz="28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74320" marR="0" lvl="0" indent="-274320" algn="ctr"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2"/>
          <p:cNvSpPr>
            <a:spLocks noGrp="1"/>
          </p:cNvSpPr>
          <p:nvPr>
            <p:ph type="sldNum" sz="quarter" idx="12"/>
          </p:nvPr>
        </p:nvSpPr>
        <p:spPr/>
        <p:txBody>
          <a:bodyPr/>
          <a:lstStyle/>
          <a:p>
            <a:fld id="{E8EC2844-80D9-4669-BDAF-5427FBB9152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Arial" pitchFamily="34" charset="0"/>
                <a:cs typeface="Arial" pitchFamily="34" charset="0"/>
              </a:rPr>
              <a:t>Quotable Quotes ‘Contemplation’</a:t>
            </a:r>
            <a:endParaRPr lang="en-US" sz="2800" b="1" dirty="0">
              <a:solidFill>
                <a:schemeClr val="tx1"/>
              </a:solidFill>
              <a:latin typeface="Arial" pitchFamily="34" charset="0"/>
              <a:cs typeface="Arial" pitchFamily="34" charset="0"/>
            </a:endParaRPr>
          </a:p>
        </p:txBody>
      </p:sp>
      <p:sp>
        <p:nvSpPr>
          <p:cNvPr id="4" name="Rectangle 3"/>
          <p:cNvSpPr/>
          <p:nvPr/>
        </p:nvSpPr>
        <p:spPr>
          <a:xfrm>
            <a:off x="457200" y="1600200"/>
            <a:ext cx="8229600" cy="2939266"/>
          </a:xfrm>
          <a:prstGeom prst="rect">
            <a:avLst/>
          </a:prstGeom>
        </p:spPr>
        <p:txBody>
          <a:bodyPr wrap="square">
            <a:spAutoFit/>
          </a:bodyPr>
          <a:lstStyle/>
          <a:p>
            <a:r>
              <a:rPr lang="en-US" sz="2000" dirty="0" smtClean="0">
                <a:latin typeface="Arial" pitchFamily="34" charset="0"/>
                <a:cs typeface="Arial" pitchFamily="34" charset="0"/>
              </a:rPr>
              <a:t>We cannot solve problems with the state of mind that created them </a:t>
            </a:r>
          </a:p>
          <a:p>
            <a:r>
              <a:rPr lang="en-US" sz="2000" dirty="0" smtClean="0">
                <a:latin typeface="Arial" pitchFamily="34" charset="0"/>
                <a:cs typeface="Arial" pitchFamily="34" charset="0"/>
              </a:rPr>
              <a:t>							– </a:t>
            </a:r>
            <a:r>
              <a:rPr lang="en-US" sz="1200" dirty="0" smtClean="0">
                <a:latin typeface="Arial" pitchFamily="34" charset="0"/>
                <a:cs typeface="Arial" pitchFamily="34" charset="0"/>
              </a:rPr>
              <a:t>Einstein</a:t>
            </a:r>
          </a:p>
          <a:p>
            <a:endParaRPr lang="en-US" sz="2000" b="1" dirty="0" smtClean="0">
              <a:latin typeface="Calibri" pitchFamily="34" charset="0"/>
              <a:cs typeface="Calibri" pitchFamily="34" charset="0"/>
            </a:endParaRPr>
          </a:p>
          <a:p>
            <a:r>
              <a:rPr lang="en-US" sz="2000" dirty="0" smtClean="0">
                <a:latin typeface="Arial" pitchFamily="34" charset="0"/>
                <a:cs typeface="Arial" pitchFamily="34" charset="0"/>
              </a:rPr>
              <a:t>We do not describe the world we see, but we see the world we describe</a:t>
            </a:r>
          </a:p>
          <a:p>
            <a:r>
              <a:rPr lang="en-US" sz="2000" b="1" dirty="0" smtClean="0">
                <a:latin typeface="Calibri" pitchFamily="34" charset="0"/>
                <a:cs typeface="Calibri" pitchFamily="34" charset="0"/>
              </a:rPr>
              <a:t>				</a:t>
            </a:r>
            <a:r>
              <a:rPr lang="en-US" sz="1200" dirty="0" smtClean="0">
                <a:latin typeface="Arial" pitchFamily="34" charset="0"/>
                <a:cs typeface="Arial" pitchFamily="34" charset="0"/>
              </a:rPr>
              <a:t>- Joseph </a:t>
            </a:r>
            <a:r>
              <a:rPr lang="en-US" sz="1200" dirty="0" err="1" smtClean="0">
                <a:latin typeface="Arial" pitchFamily="34" charset="0"/>
                <a:cs typeface="Arial" pitchFamily="34" charset="0"/>
              </a:rPr>
              <a:t>Jaworski</a:t>
            </a:r>
            <a:r>
              <a:rPr lang="en-US" sz="1200" dirty="0" smtClean="0">
                <a:latin typeface="Arial" pitchFamily="34" charset="0"/>
                <a:cs typeface="Arial" pitchFamily="34" charset="0"/>
              </a:rPr>
              <a:t>, Synchronicity: The Inner Path of Leadership</a:t>
            </a:r>
          </a:p>
          <a:p>
            <a:pPr marL="274320" indent="-274320">
              <a:spcBef>
                <a:spcPts val="600"/>
              </a:spcBef>
              <a:buClr>
                <a:schemeClr val="accent1"/>
              </a:buClr>
              <a:buSzPct val="76000"/>
              <a:buFont typeface="Wingdings 3"/>
              <a:buChar char=""/>
            </a:pPr>
            <a:endParaRPr lang="en-US" sz="2000" dirty="0" smtClean="0">
              <a:latin typeface="Arial" pitchFamily="34" charset="0"/>
              <a:cs typeface="Arial" pitchFamily="34" charset="0"/>
            </a:endParaRPr>
          </a:p>
          <a:p>
            <a:endParaRPr lang="en-US" sz="2000" b="1" dirty="0" smtClean="0">
              <a:latin typeface="Calibri" pitchFamily="34" charset="0"/>
              <a:cs typeface="Calibri" pitchFamily="34" charset="0"/>
            </a:endParaRPr>
          </a:p>
          <a:p>
            <a:endParaRPr lang="en-US" sz="2000" b="1" dirty="0" smtClean="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E8EC2844-80D9-4669-BDAF-5427FBB9152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tx1"/>
                </a:solidFill>
                <a:latin typeface="Arial" pitchFamily="34" charset="0"/>
                <a:cs typeface="Arial" pitchFamily="34" charset="0"/>
              </a:rPr>
              <a:t>Contemplation</a:t>
            </a:r>
            <a:endParaRPr lang="en-US" sz="2800" b="1" dirty="0">
              <a:solidFill>
                <a:schemeClr val="tx1"/>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8EC2844-80D9-4669-BDAF-5427FBB91520}" type="slidenum">
              <a:rPr lang="en-US" smtClean="0"/>
              <a:pPr/>
              <a:t>9</a:t>
            </a:fld>
            <a:endParaRPr lang="en-US"/>
          </a:p>
        </p:txBody>
      </p:sp>
      <p:sp>
        <p:nvSpPr>
          <p:cNvPr id="4" name="Rectangle 3"/>
          <p:cNvSpPr/>
          <p:nvPr/>
        </p:nvSpPr>
        <p:spPr>
          <a:xfrm>
            <a:off x="533400" y="1371600"/>
            <a:ext cx="8153400" cy="2492990"/>
          </a:xfrm>
          <a:prstGeom prst="rect">
            <a:avLst/>
          </a:prstGeom>
        </p:spPr>
        <p:txBody>
          <a:bodyPr wrap="square">
            <a:spAutoFit/>
          </a:bodyPr>
          <a:lstStyle/>
          <a:p>
            <a:pPr marL="274320" indent="-274320">
              <a:spcBef>
                <a:spcPts val="600"/>
              </a:spcBef>
              <a:buClr>
                <a:schemeClr val="accent1"/>
              </a:buClr>
              <a:buSzPct val="76000"/>
              <a:buFont typeface="Wingdings 3"/>
              <a:buChar char=""/>
            </a:pPr>
            <a:r>
              <a:rPr lang="en-US" dirty="0" smtClean="0">
                <a:latin typeface="Arial" pitchFamily="34" charset="0"/>
                <a:cs typeface="Arial" pitchFamily="34" charset="0"/>
              </a:rPr>
              <a:t>Self insight/awareness</a:t>
            </a:r>
          </a:p>
          <a:p>
            <a:pPr marL="274320" indent="-274320">
              <a:spcBef>
                <a:spcPts val="600"/>
              </a:spcBef>
              <a:buClr>
                <a:schemeClr val="accent1"/>
              </a:buClr>
              <a:buSzPct val="76000"/>
              <a:buFont typeface="Wingdings 3"/>
              <a:buChar char=""/>
            </a:pPr>
            <a:endParaRPr lang="en-US"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dirty="0" smtClean="0">
                <a:latin typeface="Arial" pitchFamily="34" charset="0"/>
                <a:cs typeface="Arial" pitchFamily="34" charset="0"/>
              </a:rPr>
              <a:t>Presence and Attention </a:t>
            </a:r>
          </a:p>
          <a:p>
            <a:pPr marL="274320" indent="-274320">
              <a:spcBef>
                <a:spcPts val="600"/>
              </a:spcBef>
              <a:buClr>
                <a:schemeClr val="accent1"/>
              </a:buClr>
              <a:buSzPct val="76000"/>
              <a:buFont typeface="Wingdings 3"/>
              <a:buChar char=""/>
            </a:pPr>
            <a:endParaRPr lang="en-US"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dirty="0" smtClean="0">
                <a:latin typeface="Arial" pitchFamily="34" charset="0"/>
                <a:cs typeface="Arial" pitchFamily="34" charset="0"/>
              </a:rPr>
              <a:t>Action followed by contemplation</a:t>
            </a:r>
          </a:p>
          <a:p>
            <a:pPr marL="274320" indent="-274320">
              <a:spcBef>
                <a:spcPts val="600"/>
              </a:spcBef>
              <a:buClr>
                <a:schemeClr val="accent1"/>
              </a:buClr>
              <a:buSzPct val="76000"/>
              <a:buFont typeface="Wingdings 3"/>
              <a:buChar char=""/>
            </a:pPr>
            <a:endParaRPr lang="en-US" dirty="0" smtClean="0">
              <a:latin typeface="Arial" pitchFamily="34" charset="0"/>
              <a:cs typeface="Arial" pitchFamily="34" charset="0"/>
            </a:endParaRPr>
          </a:p>
          <a:p>
            <a:pPr marL="274320" indent="-274320">
              <a:spcBef>
                <a:spcPts val="600"/>
              </a:spcBef>
              <a:buClr>
                <a:schemeClr val="accent1"/>
              </a:buClr>
              <a:buSzPct val="76000"/>
              <a:buFont typeface="Wingdings 3"/>
              <a:buChar char=""/>
            </a:pPr>
            <a:r>
              <a:rPr lang="en-US" dirty="0" smtClean="0">
                <a:latin typeface="Arial" pitchFamily="34" charset="0"/>
                <a:cs typeface="Arial" pitchFamily="34" charset="0"/>
              </a:rPr>
              <a:t>Living in harmony with inner values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4150</TotalTime>
  <Words>658</Words>
  <Application>Microsoft Office PowerPoint</Application>
  <PresentationFormat>On-screen Show (4:3)</PresentationFormat>
  <Paragraphs>86</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Developing Leaders through Connections, Conversation &amp; Contemplation</vt:lpstr>
      <vt:lpstr>Quotable Quotes ‘Connections’</vt:lpstr>
      <vt:lpstr>Connections</vt:lpstr>
      <vt:lpstr>Slide 4</vt:lpstr>
      <vt:lpstr>Quotable Quotes ‘Conversation/s’</vt:lpstr>
      <vt:lpstr>      Leaders shape Conversation </vt:lpstr>
      <vt:lpstr>Slide 7</vt:lpstr>
      <vt:lpstr>Quotable Quotes ‘Contemplation’</vt:lpstr>
      <vt:lpstr>Contemplation</vt:lpstr>
      <vt:lpstr>Slide 10</vt:lpstr>
    </vt:vector>
  </TitlesOfParts>
  <Company>Misys Software Solution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LEADERS THROUGH CONNECTIONS CONVERSATIONS &amp; CONTEMPLATION</dc:title>
  <dc:creator>prasadtv</dc:creator>
  <cp:lastModifiedBy>prasadtv</cp:lastModifiedBy>
  <cp:revision>252</cp:revision>
  <dcterms:created xsi:type="dcterms:W3CDTF">2011-11-27T13:06:39Z</dcterms:created>
  <dcterms:modified xsi:type="dcterms:W3CDTF">2011-12-01T06:34:06Z</dcterms:modified>
</cp:coreProperties>
</file>